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1"/>
  </p:sldMasterIdLst>
  <p:notesMasterIdLst>
    <p:notesMasterId r:id="rId28"/>
  </p:notesMasterIdLst>
  <p:handoutMasterIdLst>
    <p:handoutMasterId r:id="rId29"/>
  </p:handoutMasterIdLst>
  <p:sldIdLst>
    <p:sldId id="297" r:id="rId2"/>
    <p:sldId id="274" r:id="rId3"/>
    <p:sldId id="378" r:id="rId4"/>
    <p:sldId id="334" r:id="rId5"/>
    <p:sldId id="357" r:id="rId6"/>
    <p:sldId id="374" r:id="rId7"/>
    <p:sldId id="382" r:id="rId8"/>
    <p:sldId id="375" r:id="rId9"/>
    <p:sldId id="376" r:id="rId10"/>
    <p:sldId id="372" r:id="rId11"/>
    <p:sldId id="380" r:id="rId12"/>
    <p:sldId id="398" r:id="rId13"/>
    <p:sldId id="377" r:id="rId14"/>
    <p:sldId id="399" r:id="rId15"/>
    <p:sldId id="401" r:id="rId16"/>
    <p:sldId id="373" r:id="rId17"/>
    <p:sldId id="402" r:id="rId18"/>
    <p:sldId id="403" r:id="rId19"/>
    <p:sldId id="381" r:id="rId20"/>
    <p:sldId id="400" r:id="rId21"/>
    <p:sldId id="383" r:id="rId22"/>
    <p:sldId id="384" r:id="rId23"/>
    <p:sldId id="386" r:id="rId24"/>
    <p:sldId id="387" r:id="rId25"/>
    <p:sldId id="397" r:id="rId26"/>
    <p:sldId id="37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026"/>
    <a:srgbClr val="FFB706"/>
    <a:srgbClr val="5A84AF"/>
    <a:srgbClr val="809BC1"/>
    <a:srgbClr val="464FC0"/>
    <a:srgbClr val="3C6D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58"/>
    <p:restoredTop sz="95845"/>
  </p:normalViewPr>
  <p:slideViewPr>
    <p:cSldViewPr snapToGrid="0" snapToObjects="1">
      <p:cViewPr varScale="1">
        <p:scale>
          <a:sx n="114" d="100"/>
          <a:sy n="114" d="100"/>
        </p:scale>
        <p:origin x="2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A6384-E198-7E4D-BE6F-F7962C0FE54B}" type="datetimeFigureOut">
              <a:rPr lang="en-US" smtClean="0"/>
              <a:t>3/26/25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BF354-45EC-0A41-8FC8-169DA3836C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716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347BE6-EDB3-324B-9F89-848DB6855464}" type="datetimeFigureOut">
              <a:rPr lang="en-US" smtClean="0"/>
              <a:t>3/26/25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500C2-1486-B949-92E0-25AECEE68C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738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507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868" indent="-285718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2874" indent="-228574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023" indent="-228574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174" indent="-228574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322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470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8621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5770" indent="-2285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EA4FB8D9-477A-4C96-B591-7A281E9E412F}" type="slidenum">
              <a:rPr lang="en-US" altLang="en-US" sz="1200"/>
              <a:pPr eaLnBrk="1" hangingPunct="1"/>
              <a:t>2</a:t>
            </a:fld>
            <a:endParaRPr lang="en-US" altLang="en-US" sz="1200" dirty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27275" y="533400"/>
            <a:ext cx="4648200" cy="2614613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9946" y="3329224"/>
            <a:ext cx="6816518" cy="315444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11" tIns="44854" rIns="89711" bIns="44854"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5271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6618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4794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3068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73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04CF5-B2BB-833F-8610-FE0A3C5B1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3F5B68-5317-8DDE-49A1-243282A1F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7FC7B4-CCBB-1A20-51BC-7021DEEE2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735DFE-1B31-297C-8ECB-CBAC3073FF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5722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707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9824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06019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2312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72C73-4A11-FDA7-0AF1-AA7862F76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65D420-ECD6-9B5E-2A87-4E9EC8CD6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8CE113-8694-46BE-981E-AAFDFBA159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6879C1-97DD-B981-88E3-2C8FB52F1A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8037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231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02991-CB50-569C-8354-3C56CA582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8E3E6E-816F-6DE3-414F-7A5C3A5A61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94CAC5-C270-EF89-2FE6-BD965C5B76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D1CC64-8593-C654-3FED-C34B42766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6415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30680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2AD69-97E3-428A-E475-9236C878E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557DE5-6959-451A-F6BF-542B257DF1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203563-E9F2-6A16-BE3A-B7750AECA0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8700EB-3187-D338-7E00-C5ACFA32D8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6660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5DFFA-A3D4-4916-EFA1-D9BDBE22A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711E73-E97E-EF70-7FC9-486691A25C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FE5819-A571-41CB-A142-EF07AB0637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CCFCC-C45A-2337-9C44-97D898E75F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52041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5E6C4-58A0-7A96-F51C-C1191B727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2C2BC5-AAF3-6A22-B20A-951BBC627F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5465D-EC3C-17ED-207B-E73EC827B2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72AB7-0747-D950-3BE9-B5783E2A9F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3975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9C90B-4EFD-56E4-AB89-2263CEF51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CF61E4-C787-EB49-169B-F80DC28265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91142D-F0F4-ABC6-25A2-DCCA781884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77FE6-1DD3-559F-56B4-E0DD053955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717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2D9E9-39FB-911B-DC74-338A30E03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BF5926-8598-36CC-3634-B11600537E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807C32-CB63-AE5C-CBBC-0D8D6798C3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7EEE2F-FAB0-D2B9-B4AF-890E9611D4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01443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BD77E-94CF-E0F7-30C5-AEC8EA638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2A5CA1-36E4-FAEC-9969-EC21FD634F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5DD4B5-E8BD-B395-3A39-2C20A59535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20399B-0716-28CB-C7EC-9DA6A8F2D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5191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568FB-059D-3112-AB48-DAC195074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6741C6-7619-9743-890A-24B779794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E5C653-A09A-CA69-A350-987D78C9E3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7114F-6B77-B33D-5C7A-4AC0507070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26254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E25E0-493B-C771-5D86-417F6B4E4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58931C-C35C-13A6-D5C4-873D3B92C0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C87453-3F28-B442-76C9-8018241A70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54639-6A67-912E-F537-67C248CCCF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69635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9ED3F-10A5-2464-5843-A9E595AA2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175E4F-44F4-6FD0-9951-BBD1E89A55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918B9B-15D2-D9CE-CD28-4A191F3250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2B70F-B89F-6E92-CDBF-264E8EBAAF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9672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66AB9-EE50-FF1A-D9D0-F15B19E92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7D25F8-C688-A4A1-E400-C0CC97CDC7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4BD433-E4E7-3691-69EC-C9EC22DB3A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EB2C3A-206F-E357-030F-7C000807E6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3905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9F62F-610E-6240-8774-ABC66BC8C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000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575D-26D0-CF4D-884E-6E08FF7D1D43}" type="datetimeFigureOut">
              <a:rPr lang="en-US" smtClean="0"/>
              <a:t>3/26/25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D100A-1692-8646-9094-8D7F73D4D1B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575D-26D0-CF4D-884E-6E08FF7D1D43}" type="datetimeFigureOut">
              <a:rPr lang="en-US" smtClean="0"/>
              <a:t>3/26/25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D100A-1692-8646-9094-8D7F73D4D1B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575D-26D0-CF4D-884E-6E08FF7D1D43}" type="datetimeFigureOut">
              <a:rPr lang="en-US" smtClean="0"/>
              <a:t>3/26/25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D100A-1692-8646-9094-8D7F73D4D1B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575D-26D0-CF4D-884E-6E08FF7D1D43}" type="datetimeFigureOut">
              <a:rPr lang="en-US" smtClean="0"/>
              <a:t>3/26/25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D100A-1692-8646-9094-8D7F73D4D1B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575D-26D0-CF4D-884E-6E08FF7D1D43}" type="datetimeFigureOut">
              <a:rPr lang="en-US" smtClean="0"/>
              <a:t>3/26/25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D100A-1692-8646-9094-8D7F73D4D1B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575D-26D0-CF4D-884E-6E08FF7D1D43}" type="datetimeFigureOut">
              <a:rPr lang="en-US" smtClean="0"/>
              <a:t>3/26/25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D100A-1692-8646-9094-8D7F73D4D1B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575D-26D0-CF4D-884E-6E08FF7D1D43}" type="datetimeFigureOut">
              <a:rPr lang="en-US" smtClean="0"/>
              <a:t>3/26/25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D100A-1692-8646-9094-8D7F73D4D1B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575D-26D0-CF4D-884E-6E08FF7D1D43}" type="datetimeFigureOut">
              <a:rPr lang="en-US" smtClean="0"/>
              <a:t>3/26/25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D100A-1692-8646-9094-8D7F73D4D1B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575D-26D0-CF4D-884E-6E08FF7D1D43}" type="datetimeFigureOut">
              <a:rPr lang="en-US" smtClean="0"/>
              <a:t>3/26/25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D100A-1692-8646-9094-8D7F73D4D1B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575D-26D0-CF4D-884E-6E08FF7D1D43}" type="datetimeFigureOut">
              <a:rPr lang="en-US" smtClean="0"/>
              <a:t>3/26/25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D100A-1692-8646-9094-8D7F73D4D1B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575D-26D0-CF4D-884E-6E08FF7D1D43}" type="datetimeFigureOut">
              <a:rPr lang="en-US" smtClean="0"/>
              <a:t>3/26/25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D100A-1692-8646-9094-8D7F73D4D1B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DBB28A4-594D-0041-953D-69D58C67F9DD}" type="slidenum">
              <a:rPr lang="en-US" altLang="x-none"/>
              <a:pPr/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137857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chemeClr val="accent1">
                <a:lumMod val="75000"/>
              </a:schemeClr>
            </a:gs>
            <a:gs pos="15000">
              <a:schemeClr val="accent1">
                <a:lumMod val="75000"/>
              </a:schemeClr>
            </a:gs>
            <a:gs pos="78000">
              <a:schemeClr val="bg2">
                <a:tint val="98000"/>
                <a:satMod val="130000"/>
                <a:shade val="90000"/>
                <a:lumMod val="70000"/>
                <a:lumOff val="30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6575D-26D0-CF4D-884E-6E08FF7D1D43}" type="datetimeFigureOut">
              <a:rPr lang="en-US" smtClean="0"/>
              <a:t>3/26/25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D100A-1692-8646-9094-8D7F73D4D1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932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8000">
              <a:schemeClr val="accent1">
                <a:lumMod val="75000"/>
              </a:schemeClr>
            </a:gs>
            <a:gs pos="15000">
              <a:schemeClr val="accent1">
                <a:lumMod val="75000"/>
              </a:schemeClr>
            </a:gs>
            <a:gs pos="78000">
              <a:schemeClr val="bg2">
                <a:tint val="98000"/>
                <a:satMod val="130000"/>
                <a:shade val="90000"/>
                <a:lumMod val="70000"/>
                <a:lumOff val="30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5000">
                <a:schemeClr val="accent1">
                  <a:lumMod val="75000"/>
                </a:schemeClr>
              </a:gs>
              <a:gs pos="78000">
                <a:schemeClr val="bg2">
                  <a:tint val="98000"/>
                  <a:satMod val="130000"/>
                  <a:shade val="90000"/>
                  <a:lumMod val="70000"/>
                  <a:lumOff val="30000"/>
                </a:schemeClr>
              </a:gs>
              <a:gs pos="100000">
                <a:schemeClr val="bg2">
                  <a:shade val="63000"/>
                  <a:satMod val="120000"/>
                </a:schemeClr>
              </a:gs>
            </a:gsLst>
            <a:lin ang="5400000" scaled="0"/>
          </a:gradFill>
        </p:spPr>
      </p:pic>
      <p:sp>
        <p:nvSpPr>
          <p:cNvPr id="4" name="TextBox 3"/>
          <p:cNvSpPr txBox="1"/>
          <p:nvPr/>
        </p:nvSpPr>
        <p:spPr>
          <a:xfrm>
            <a:off x="431722" y="3528771"/>
            <a:ext cx="108474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defTabSz="457200"/>
            <a:r>
              <a:rPr lang="en-US" sz="4800" b="1" dirty="0">
                <a:solidFill>
                  <a:prstClr val="white"/>
                </a:solidFill>
                <a:latin typeface="Times New Roman" charset="0"/>
                <a:ea typeface="Times New Roman" charset="0"/>
                <a:cs typeface="Times New Roman" charset="0"/>
              </a:rPr>
              <a:t>3C2A CONFERENCE</a:t>
            </a:r>
          </a:p>
          <a:p>
            <a:pPr lvl="1" defTabSz="457200"/>
            <a:endParaRPr lang="en-US" sz="2400" dirty="0">
              <a:solidFill>
                <a:prstClr val="white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lvl="1" defTabSz="457200"/>
            <a:endParaRPr lang="en-US" sz="2400" dirty="0">
              <a:solidFill>
                <a:prstClr val="white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lvl="1" defTabSz="457200"/>
            <a:r>
              <a:rPr lang="en-US" sz="2400" dirty="0">
                <a:solidFill>
                  <a:prstClr val="white"/>
                </a:solidFill>
                <a:latin typeface="Times New Roman" charset="0"/>
                <a:ea typeface="Times New Roman" charset="0"/>
                <a:cs typeface="Times New Roman" charset="0"/>
              </a:rPr>
              <a:t>Dr. Ron Nocetti					</a:t>
            </a:r>
          </a:p>
          <a:p>
            <a:pPr lvl="1" defTabSz="457200"/>
            <a:r>
              <a:rPr lang="en-US" sz="2400" dirty="0">
                <a:solidFill>
                  <a:prstClr val="white"/>
                </a:solidFill>
                <a:latin typeface="Times New Roman" charset="0"/>
                <a:ea typeface="Times New Roman" charset="0"/>
                <a:cs typeface="Times New Roman" charset="0"/>
              </a:rPr>
              <a:t>CIF Executive Director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676" y="668142"/>
            <a:ext cx="2292648" cy="227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555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3A7D886-0CC1-A14D-AA92-C98FE3692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5000">
                <a:schemeClr val="accent1">
                  <a:lumMod val="75000"/>
                </a:schemeClr>
              </a:gs>
              <a:gs pos="78000">
                <a:schemeClr val="bg2">
                  <a:tint val="98000"/>
                  <a:satMod val="130000"/>
                  <a:shade val="90000"/>
                  <a:lumMod val="70000"/>
                  <a:lumOff val="30000"/>
                </a:schemeClr>
              </a:gs>
              <a:gs pos="100000">
                <a:schemeClr val="bg2">
                  <a:shade val="63000"/>
                  <a:satMod val="120000"/>
                </a:schemeClr>
              </a:gs>
            </a:gsLst>
            <a:lin ang="5400000" scaled="0"/>
          </a:gra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99E807-1FC9-8147-B05C-6E707A20A292}"/>
              </a:ext>
            </a:extLst>
          </p:cNvPr>
          <p:cNvSpPr txBox="1"/>
          <p:nvPr/>
        </p:nvSpPr>
        <p:spPr>
          <a:xfrm>
            <a:off x="1728439" y="9590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B51996-684C-8D4B-A96B-850CCEFD9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6159" y="0"/>
            <a:ext cx="53796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372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5965" y="150736"/>
            <a:ext cx="10084120" cy="7185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4000" b="1" dirty="0">
                <a:ea typeface="Times New Roman" charset="0"/>
                <a:cs typeface="Times New Roman" charset="0"/>
              </a:rPr>
              <a:t>CIF Mission</a:t>
            </a:r>
          </a:p>
          <a:p>
            <a:pPr algn="ctr" defTabSz="457200"/>
            <a:endParaRPr lang="en-US" sz="3600" b="1" dirty="0">
              <a:ea typeface="Times New Roman" charset="0"/>
              <a:cs typeface="Times New Roman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It’s bigger than sports. The CIF provides students with the opportunity to belong, connect and compete in education-based experiences.</a:t>
            </a:r>
            <a:endParaRPr lang="en-US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Every student in California has the unique opportunity to participate and experience being a part of a school team or student organization. The CIF and our school communities support our students’ journeys by developing impactful relationships through transformational educators and coaches who provide a healthy environment for growth and development. It is essential to have families and community supporters who display positive behavior which will allow our students to create their own experiences.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lvl="1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987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6557" y="556591"/>
            <a:ext cx="10337156" cy="7986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r>
              <a:rPr lang="en-US" sz="3000" dirty="0"/>
              <a:t>The CIF is authorized by the California State Legislature and organized under the auspices of the California Department of Education to govern high school athletics (grades 9-12). The CIF is required to provide a comprehensive report of its activities to the Legislature every 7 years (most recently in February 2024).</a:t>
            </a:r>
          </a:p>
          <a:p>
            <a:pPr>
              <a:lnSpc>
                <a:spcPct val="150000"/>
              </a:lnSpc>
            </a:pPr>
            <a:r>
              <a:rPr lang="en-US" sz="3000" dirty="0"/>
              <a:t>1,243 public high schools</a:t>
            </a:r>
          </a:p>
          <a:p>
            <a:pPr>
              <a:lnSpc>
                <a:spcPct val="150000"/>
              </a:lnSpc>
            </a:pPr>
            <a:r>
              <a:rPr lang="en-US" sz="3000" dirty="0"/>
              <a:t>   389 private high schools</a:t>
            </a:r>
          </a:p>
          <a:p>
            <a:pPr>
              <a:lnSpc>
                <a:spcPct val="150000"/>
              </a:lnSpc>
            </a:pPr>
            <a:r>
              <a:rPr lang="en-US" sz="3000" dirty="0"/>
              <a:t>1,836,000 million CIF Member School Students</a:t>
            </a:r>
          </a:p>
          <a:p>
            <a:pPr>
              <a:lnSpc>
                <a:spcPct val="150000"/>
              </a:lnSpc>
            </a:pPr>
            <a:r>
              <a:rPr lang="en-US" sz="3000" dirty="0"/>
              <a:t>   806,000 students participate in sports  (44%)</a:t>
            </a:r>
          </a:p>
          <a:p>
            <a:pPr>
              <a:lnSpc>
                <a:spcPct val="150000"/>
              </a:lnSpc>
            </a:pPr>
            <a:r>
              <a:rPr lang="en-US" sz="3000" dirty="0">
                <a:ea typeface="Times New Roman" charset="0"/>
                <a:cs typeface="Times New Roman" charset="0"/>
              </a:rPr>
              <a:t>72,000 coaches  (72% off-campus)</a:t>
            </a:r>
          </a:p>
          <a:p>
            <a:pPr>
              <a:lnSpc>
                <a:spcPct val="150000"/>
              </a:lnSpc>
            </a:pPr>
            <a:endParaRPr lang="en-US" sz="3200" dirty="0">
              <a:ea typeface="Times New Roman" charset="0"/>
              <a:cs typeface="Times New Roman" charset="0"/>
            </a:endParaRPr>
          </a:p>
          <a:p>
            <a:pPr marL="571500" indent="-571500" defTabSz="457200">
              <a:buFont typeface="Arial" panose="020B0604020202020204" pitchFamily="34" charset="0"/>
              <a:buChar char="•"/>
            </a:pPr>
            <a:endParaRPr lang="en-US" sz="3600" b="1" dirty="0">
              <a:solidFill>
                <a:schemeClr val="bg1"/>
              </a:solidFill>
              <a:latin typeface="Garamond" panose="02020404030301010803" pitchFamily="18" charset="0"/>
              <a:ea typeface="Times New Roman" charset="0"/>
              <a:cs typeface="Times New Roman" charset="0"/>
            </a:endParaRPr>
          </a:p>
          <a:p>
            <a:pPr marL="1200150" lvl="2" indent="-285750" defTabSz="457200">
              <a:buFont typeface="Arial" charset="0"/>
              <a:buChar char="•"/>
            </a:pPr>
            <a:endParaRPr lang="en-US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742950" lvl="1" indent="-285750" defTabSz="457200">
              <a:buFont typeface="Arial" charset="0"/>
              <a:buChar char="•"/>
            </a:pPr>
            <a:endParaRPr lang="en-US" dirty="0">
              <a:solidFill>
                <a:prstClr val="white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830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5965" y="150736"/>
            <a:ext cx="10084120" cy="6945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4000" b="1" dirty="0">
                <a:ea typeface="Times New Roman" charset="0"/>
                <a:cs typeface="Times New Roman" charset="0"/>
              </a:rPr>
              <a:t>CIF Health and Safety</a:t>
            </a:r>
          </a:p>
          <a:p>
            <a:pPr algn="ctr" defTabSz="457200"/>
            <a:endParaRPr lang="en-US" sz="3000" b="1" dirty="0">
              <a:ea typeface="Times New Roman" charset="0"/>
              <a:cs typeface="Times New Roman" charset="0"/>
            </a:endParaRPr>
          </a:p>
          <a:p>
            <a:pPr marL="457200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r>
              <a:rPr lang="en-US" sz="3000" dirty="0"/>
              <a:t>Development of Statewide Health and Safety Bylaws</a:t>
            </a:r>
          </a:p>
          <a:p>
            <a:pPr marL="914400" lvl="1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r>
              <a:rPr lang="en-US" sz="3000" dirty="0"/>
              <a:t>Heat Illness and Acclimatization</a:t>
            </a:r>
          </a:p>
          <a:p>
            <a:pPr marL="1371600" lvl="2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r>
              <a:rPr lang="en-US" sz="3000" dirty="0"/>
              <a:t>WBGT and Heat Index</a:t>
            </a:r>
          </a:p>
          <a:p>
            <a:pPr marL="1371600" lvl="2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r>
              <a:rPr lang="en-US" sz="3000" dirty="0"/>
              <a:t>Kestrel and Perry Weather</a:t>
            </a:r>
          </a:p>
          <a:p>
            <a:pPr marL="914400" lvl="1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r>
              <a:rPr lang="en-US" sz="3000" dirty="0"/>
              <a:t>EAP and AED</a:t>
            </a:r>
          </a:p>
          <a:p>
            <a:pPr marL="1371600" lvl="2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r>
              <a:rPr lang="en-US" sz="3000" dirty="0"/>
              <a:t>Rehearsal of Plan</a:t>
            </a:r>
          </a:p>
          <a:p>
            <a:pPr marL="1371600" lvl="2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r>
              <a:rPr lang="en-US" sz="3000" dirty="0"/>
              <a:t>AED within 3 minutes of all venues</a:t>
            </a:r>
          </a:p>
          <a:p>
            <a:pPr marL="914400" lvl="1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r>
              <a:rPr lang="en-US" sz="3000" dirty="0"/>
              <a:t>Air Quality Index</a:t>
            </a:r>
          </a:p>
          <a:p>
            <a:pPr marL="1371600" lvl="2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r>
              <a:rPr lang="en-US" sz="3000" dirty="0"/>
              <a:t>151 or higher</a:t>
            </a:r>
          </a:p>
          <a:p>
            <a:pPr marL="1371600" lvl="2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r>
              <a:rPr lang="en-US" sz="3000" dirty="0"/>
              <a:t>Measurement Device</a:t>
            </a:r>
          </a:p>
          <a:p>
            <a:pPr marL="1371600" lvl="2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457200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r>
              <a:rPr lang="en-US" sz="3000" dirty="0"/>
              <a:t>ACL Injuries and Neuromuscular Training</a:t>
            </a:r>
          </a:p>
          <a:p>
            <a:pPr marL="914400" lvl="1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r>
              <a:rPr lang="en-US" sz="3000" dirty="0"/>
              <a:t>https://www.riipreps.com/</a:t>
            </a:r>
          </a:p>
          <a:p>
            <a:pPr lvl="1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 lvl="1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65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294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0689" y="127587"/>
            <a:ext cx="1004904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3600" b="1" dirty="0">
                <a:latin typeface="Garamond" panose="02020404030301010803" pitchFamily="18" charset="0"/>
                <a:ea typeface="Times New Roman" charset="0"/>
                <a:cs typeface="Times New Roman" charset="0"/>
              </a:rPr>
              <a:t>CIF Sport Participation - Boys</a:t>
            </a:r>
          </a:p>
          <a:p>
            <a:pPr defTabSz="457200"/>
            <a:endParaRPr lang="en-US" sz="2800" b="1" dirty="0">
              <a:latin typeface="Garamond" panose="02020404030301010803" pitchFamily="18" charset="0"/>
              <a:ea typeface="Times New Roman" charset="0"/>
              <a:cs typeface="Times New Roman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  <p:pic>
        <p:nvPicPr>
          <p:cNvPr id="9" name="Picture 8" descr="A table with numbers and numbers&#10;&#10;AI-generated content may be incorrect.">
            <a:extLst>
              <a:ext uri="{FF2B5EF4-FFF2-40B4-BE49-F238E27FC236}">
                <a16:creationId xmlns:a16="http://schemas.microsoft.com/office/drawing/2014/main" id="{742BB433-E451-FF4E-2805-3232FC18D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6709" y="1050916"/>
            <a:ext cx="7252079" cy="565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715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A856D-C8B4-EAEF-C56F-C71EF5D37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593AF9-F29E-56A1-EA05-5E79E9546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294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0077EF-3068-0EAD-372A-7461A6AA2ABE}"/>
              </a:ext>
            </a:extLst>
          </p:cNvPr>
          <p:cNvSpPr txBox="1"/>
          <p:nvPr/>
        </p:nvSpPr>
        <p:spPr>
          <a:xfrm>
            <a:off x="560689" y="127587"/>
            <a:ext cx="1004904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3600" b="1" dirty="0">
                <a:latin typeface="Garamond" panose="02020404030301010803" pitchFamily="18" charset="0"/>
                <a:ea typeface="Times New Roman" charset="0"/>
                <a:cs typeface="Times New Roman" charset="0"/>
              </a:rPr>
              <a:t>CIF Sport Participation - Boys</a:t>
            </a:r>
          </a:p>
          <a:p>
            <a:pPr defTabSz="457200"/>
            <a:endParaRPr lang="en-US" sz="2800" b="1" dirty="0">
              <a:latin typeface="Garamond" panose="02020404030301010803" pitchFamily="18" charset="0"/>
              <a:ea typeface="Times New Roman" charset="0"/>
              <a:cs typeface="Times New Roman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881B4C-F305-1396-7BE2-D452EE0BE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  <p:pic>
        <p:nvPicPr>
          <p:cNvPr id="6" name="Picture 5" descr="A table with numbers and text&#10;&#10;AI-generated content may be incorrect.">
            <a:extLst>
              <a:ext uri="{FF2B5EF4-FFF2-40B4-BE49-F238E27FC236}">
                <a16:creationId xmlns:a16="http://schemas.microsoft.com/office/drawing/2014/main" id="{54B803AC-BA8B-0E60-76C5-A7D84784D7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385" y="1290370"/>
            <a:ext cx="9508344" cy="402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91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0689" y="127587"/>
            <a:ext cx="100841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3600" b="1" dirty="0">
                <a:latin typeface="Garamond" panose="02020404030301010803" pitchFamily="18" charset="0"/>
                <a:ea typeface="Times New Roman" charset="0"/>
                <a:cs typeface="Times New Roman" charset="0"/>
              </a:rPr>
              <a:t>CIF Sport Participation - Girls</a:t>
            </a:r>
          </a:p>
          <a:p>
            <a:pPr defTabSz="457200"/>
            <a:endParaRPr lang="en-US" sz="2800" b="1" dirty="0">
              <a:latin typeface="Garamond" panose="02020404030301010803" pitchFamily="18" charset="0"/>
              <a:ea typeface="Times New Roman" charset="0"/>
              <a:cs typeface="Times New Roman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  <p:pic>
        <p:nvPicPr>
          <p:cNvPr id="7" name="Picture 6" descr="A table with numbers and a number of girls&#10;&#10;AI-generated content may be incorrect.">
            <a:extLst>
              <a:ext uri="{FF2B5EF4-FFF2-40B4-BE49-F238E27FC236}">
                <a16:creationId xmlns:a16="http://schemas.microsoft.com/office/drawing/2014/main" id="{67144C92-9130-0F44-7EE4-2EA474C6CB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5268" y="1021637"/>
            <a:ext cx="7405968" cy="570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49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0689" y="127587"/>
            <a:ext cx="1008412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3600" b="1" dirty="0">
                <a:latin typeface="Garamond" panose="02020404030301010803" pitchFamily="18" charset="0"/>
                <a:ea typeface="Times New Roman" charset="0"/>
                <a:cs typeface="Times New Roman" charset="0"/>
              </a:rPr>
              <a:t>CIF Sport Participation - Girls</a:t>
            </a:r>
            <a:endParaRPr lang="en-US" sz="2800" b="1" dirty="0">
              <a:latin typeface="Garamond" panose="02020404030301010803" pitchFamily="18" charset="0"/>
              <a:ea typeface="Times New Roman" charset="0"/>
              <a:cs typeface="Times New Roman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  <p:pic>
        <p:nvPicPr>
          <p:cNvPr id="7" name="Picture 6" descr="A table with numbers and a black background&#10;&#10;AI-generated content may be incorrect.">
            <a:extLst>
              <a:ext uri="{FF2B5EF4-FFF2-40B4-BE49-F238E27FC236}">
                <a16:creationId xmlns:a16="http://schemas.microsoft.com/office/drawing/2014/main" id="{8A826865-724E-3437-7ABC-02CBCBCB63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480" y="1418664"/>
            <a:ext cx="9613871" cy="402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414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0689" y="127587"/>
            <a:ext cx="100841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3600" b="1" dirty="0">
                <a:latin typeface="Garamond" panose="02020404030301010803" pitchFamily="18" charset="0"/>
                <a:ea typeface="Times New Roman" charset="0"/>
                <a:cs typeface="Times New Roman" charset="0"/>
              </a:rPr>
              <a:t>CIF Sport Offerings</a:t>
            </a:r>
          </a:p>
          <a:p>
            <a:endParaRPr lang="en-US" sz="32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charset="0"/>
                <a:ea typeface="Times New Roman" charset="0"/>
                <a:cs typeface="Times New Roman" charset="0"/>
              </a:rPr>
              <a:t>Girls Flag Football Projections for 2025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charset="0"/>
                <a:ea typeface="Times New Roman" charset="0"/>
                <a:cs typeface="Times New Roman" charset="0"/>
              </a:rPr>
              <a:t>Over 700 schools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charset="0"/>
                <a:ea typeface="Times New Roman" charset="0"/>
                <a:cs typeface="Times New Roman" charset="0"/>
              </a:rPr>
              <a:t>Over 15,000 student-athletes</a:t>
            </a:r>
          </a:p>
          <a:p>
            <a:endParaRPr lang="en-US" sz="32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charset="0"/>
                <a:ea typeface="Times New Roman" charset="0"/>
                <a:cs typeface="Times New Roman" charset="0"/>
              </a:rPr>
              <a:t>https://cifstate.org/coaches-admin/census/index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742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0689" y="127587"/>
            <a:ext cx="1008412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3600" b="1" dirty="0">
                <a:latin typeface="Garamond" panose="02020404030301010803" pitchFamily="18" charset="0"/>
                <a:ea typeface="Times New Roman" charset="0"/>
                <a:cs typeface="Times New Roman" charset="0"/>
              </a:rPr>
              <a:t>CIF and 3C2A - A Partnership</a:t>
            </a:r>
          </a:p>
          <a:p>
            <a:pPr defTabSz="457200"/>
            <a:endParaRPr lang="en-US" sz="2800" b="1" dirty="0">
              <a:latin typeface="Garamond" panose="02020404030301010803" pitchFamily="18" charset="0"/>
              <a:ea typeface="Times New Roman" charset="0"/>
              <a:cs typeface="Times New Roman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California Community College Alliance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Presence at CIF Championship Events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Social Media Branded Posts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Vendor Booth Space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Signage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PA Reads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Full Page Ad in Championship Programs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Commercial Spots in Produced Events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Email to Schools (Principal, AD, Coaches)</a:t>
            </a:r>
          </a:p>
          <a:p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8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81A87-25AA-7670-A1CD-B7D532EC1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B546F8-20C6-E8B2-00F1-54990204A4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064979-209A-771A-BB57-0D99FE1B3EA9}"/>
              </a:ext>
            </a:extLst>
          </p:cNvPr>
          <p:cNvSpPr txBox="1"/>
          <p:nvPr/>
        </p:nvSpPr>
        <p:spPr>
          <a:xfrm>
            <a:off x="560689" y="127587"/>
            <a:ext cx="1008412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3600" b="1" dirty="0">
                <a:latin typeface="Garamond" panose="02020404030301010803" pitchFamily="18" charset="0"/>
                <a:ea typeface="Times New Roman" charset="0"/>
                <a:cs typeface="Times New Roman" charset="0"/>
              </a:rPr>
              <a:t>CIF and 3C2A - A Partnership</a:t>
            </a:r>
          </a:p>
          <a:p>
            <a:pPr defTabSz="457200"/>
            <a:endParaRPr lang="en-US" sz="2800" b="1" dirty="0">
              <a:latin typeface="Garamond" panose="02020404030301010803" pitchFamily="18" charset="0"/>
              <a:ea typeface="Times New Roman" charset="0"/>
              <a:cs typeface="Times New Roman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Strength – Participation Numbers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Weakness – Championship Facilities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Opportunity – Promotion of the 3C2A/New Sports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Threat – Lack of Officials; Education-Based Athletics</a:t>
            </a:r>
          </a:p>
          <a:p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1CA71D-3164-EF01-1003-361DA557D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45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0164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0689" y="127587"/>
            <a:ext cx="1008412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3600" b="1" dirty="0">
                <a:latin typeface="Garamond" panose="02020404030301010803" pitchFamily="18" charset="0"/>
                <a:ea typeface="Times New Roman" charset="0"/>
                <a:cs typeface="Times New Roman" charset="0"/>
              </a:rPr>
              <a:t>CIF and 3C2A - Facilities</a:t>
            </a:r>
          </a:p>
          <a:p>
            <a:pPr defTabSz="457200"/>
            <a:endParaRPr lang="en-US" sz="2800" b="1" dirty="0">
              <a:latin typeface="Garamond" panose="02020404030301010803" pitchFamily="18" charset="0"/>
              <a:ea typeface="Times New Roman" charset="0"/>
              <a:cs typeface="Times New Roman" charset="0"/>
            </a:endParaRPr>
          </a:p>
          <a:p>
            <a:pPr defTabSz="457200"/>
            <a:endParaRPr lang="en-US" sz="2800" b="1" dirty="0">
              <a:latin typeface="Garamond" panose="02020404030301010803" pitchFamily="18" charset="0"/>
              <a:ea typeface="Times New Roman" charset="0"/>
              <a:cs typeface="Times New Roman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What are the positive aspects of hosting CIF championships?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What are the barriers to hosting CIF championships?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What can the CIF do to remove/lessen these barriers?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278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7D4B5-EF0B-146A-55F8-23044BD64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D47A08-BEC1-5252-198B-1DAC58433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2B0775-4CF8-EFC8-8A94-27E42A6CEFC1}"/>
              </a:ext>
            </a:extLst>
          </p:cNvPr>
          <p:cNvSpPr txBox="1"/>
          <p:nvPr/>
        </p:nvSpPr>
        <p:spPr>
          <a:xfrm>
            <a:off x="560689" y="127587"/>
            <a:ext cx="10084120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3600" b="1" dirty="0">
                <a:latin typeface="Garamond" panose="02020404030301010803" pitchFamily="18" charset="0"/>
                <a:ea typeface="Times New Roman" charset="0"/>
                <a:cs typeface="Times New Roman" charset="0"/>
              </a:rPr>
              <a:t>Legislation</a:t>
            </a:r>
          </a:p>
          <a:p>
            <a:pPr defTabSz="457200"/>
            <a:endParaRPr lang="en-US" sz="2800" b="1" dirty="0">
              <a:latin typeface="Garamond" panose="02020404030301010803" pitchFamily="18" charset="0"/>
              <a:ea typeface="Times New Roman" charset="0"/>
              <a:cs typeface="Times New Roman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AB 437 (Lackey) - Health and Safety Reporting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AB 749 (McKinnor) - Youth Sports Commission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AB 89 (Sanchez) - Interscholastic Sports: Gender Equity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AB 844 (Essayli) – Sex Segregated Sports/Facilities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/>
              <a:t>Similar changes to higher education portion of ed code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2A7249-081C-313F-D126-25B2C3E33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33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5965" y="150736"/>
            <a:ext cx="10084120" cy="814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4000" b="1" dirty="0">
                <a:ea typeface="Times New Roman" charset="0"/>
                <a:cs typeface="Times New Roman" charset="0"/>
              </a:rPr>
              <a:t>CIF Commission for Strategic Priorities</a:t>
            </a:r>
          </a:p>
          <a:p>
            <a:pPr algn="ctr" defTabSz="457200"/>
            <a:endParaRPr lang="en-US" sz="2000" b="1" dirty="0">
              <a:ea typeface="Times New Roman" charset="0"/>
              <a:cs typeface="Times New Roman" charset="0"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Sportsmanship/Fan Behavior/Discriminatory Acts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0" i="0" dirty="0">
                <a:effectLst/>
              </a:rPr>
              <a:t>Support new language in Bylaw 503.M.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/>
              <a:t>S</a:t>
            </a:r>
            <a:r>
              <a:rPr lang="en-US" sz="2800" b="0" i="0" dirty="0">
                <a:effectLst/>
              </a:rPr>
              <a:t>portsmanship banner program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0" i="0" dirty="0">
                <a:effectLst/>
              </a:rPr>
              <a:t>Enhanced collaboration between coaches and officials through improved pre-game communication and post-game feedback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/>
              <a:t>S</a:t>
            </a:r>
            <a:r>
              <a:rPr lang="en-US" sz="2800" b="0" i="0" dirty="0">
                <a:effectLst/>
              </a:rPr>
              <a:t>tatewide </a:t>
            </a:r>
            <a:r>
              <a:rPr lang="en-US" sz="2800" dirty="0"/>
              <a:t>B</a:t>
            </a:r>
            <a:r>
              <a:rPr lang="en-US" sz="2800" b="0" i="0" dirty="0">
                <a:effectLst/>
              </a:rPr>
              <a:t>ylaw addressing “Court Storming”</a:t>
            </a:r>
          </a:p>
          <a:p>
            <a:pPr lvl="1"/>
            <a:endParaRPr lang="en-US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r>
              <a:rPr lang="en-US" sz="28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Officials</a:t>
            </a:r>
          </a:p>
          <a:p>
            <a:pPr marL="914400" lvl="1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</a:rPr>
              <a:t>Continue Officials Appreciation weeks</a:t>
            </a:r>
          </a:p>
          <a:p>
            <a:pPr marL="914400" lvl="1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</a:rPr>
              <a:t>Registration and Background Check Program</a:t>
            </a:r>
          </a:p>
          <a:p>
            <a:pPr marL="914400" lvl="1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</a:rPr>
              <a:t>Work with 3C2A on possible officials courses</a:t>
            </a:r>
          </a:p>
          <a:p>
            <a:pPr lvl="1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000" b="0" i="0" dirty="0">
              <a:effectLst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Equity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kern="100" dirty="0">
                <a:ea typeface="Aptos" panose="020B0004020202020204" pitchFamily="34" charset="0"/>
                <a:cs typeface="Times New Roman" panose="02020603050405020304" pitchFamily="18" charset="0"/>
              </a:rPr>
              <a:t>Lack of Funding and Access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Attract and Retain Female Coaches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kern="100" dirty="0">
                <a:ea typeface="Aptos" panose="020B0004020202020204" pitchFamily="34" charset="0"/>
                <a:cs typeface="Times New Roman" panose="02020603050405020304" pitchFamily="18" charset="0"/>
              </a:rPr>
              <a:t>Band and Cheer and Girls Games</a:t>
            </a:r>
          </a:p>
          <a:p>
            <a:pPr marL="914400" lvl="1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endParaRPr lang="en-US" sz="2800" b="0" i="0" dirty="0">
              <a:effectLst/>
            </a:endParaRPr>
          </a:p>
          <a:p>
            <a:pPr marL="457200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endParaRPr lang="en-US" sz="2800" b="1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371600" lvl="2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endParaRPr lang="en-US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900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381-84E2-72DA-7407-2DD88ABEE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AE96F8-6072-5B97-3506-037A5AE85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638A92-6AFA-47B8-0AAC-A01606ACDF4D}"/>
              </a:ext>
            </a:extLst>
          </p:cNvPr>
          <p:cNvSpPr txBox="1"/>
          <p:nvPr/>
        </p:nvSpPr>
        <p:spPr>
          <a:xfrm>
            <a:off x="525965" y="150736"/>
            <a:ext cx="10084120" cy="762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4000" b="1" dirty="0">
                <a:ea typeface="Times New Roman" charset="0"/>
                <a:cs typeface="Times New Roman" charset="0"/>
              </a:rPr>
              <a:t>CIF Commission for Strategic Priorities</a:t>
            </a:r>
          </a:p>
          <a:p>
            <a:pPr algn="ctr" defTabSz="457200"/>
            <a:endParaRPr lang="en-US" sz="2800" b="1" dirty="0">
              <a:ea typeface="Times New Roman" charset="0"/>
              <a:cs typeface="Times New Roman" charset="0"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Mental/Physical Health of Student-Athletes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/>
              </a:rPr>
              <a:t>The committee proposed over 12 potential topics for the "Monthly Mental Health Minute" Initiative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effectLst/>
              </a:rPr>
              <a:t>Developing strategies to assist coaches in recognizing mental health triggers related to injuries, try-outs, postseason pressures, and finals/exams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/>
              <a:t>Strategies for ensuring student access to resources</a:t>
            </a:r>
            <a:endParaRPr lang="en-US" sz="2800" dirty="0">
              <a:effectLst/>
            </a:endParaRPr>
          </a:p>
          <a:p>
            <a:pPr lvl="2">
              <a:lnSpc>
                <a:spcPct val="80000"/>
              </a:lnSpc>
              <a:tabLst>
                <a:tab pos="457200" algn="l"/>
              </a:tabLst>
            </a:pPr>
            <a:endParaRPr lang="en-US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Athletic Trainers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0" i="0" dirty="0">
                <a:effectLst/>
              </a:rPr>
              <a:t>Risks of not having an ATC v. Benefits of having an ATC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0" i="0" dirty="0">
                <a:effectLst/>
              </a:rPr>
              <a:t>Staffing an ATC (availability, hiring/funding mechanisms, partnerships)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0" i="0" dirty="0">
                <a:effectLst/>
              </a:rPr>
              <a:t>ATC requirements at “high risk/contact” sports</a:t>
            </a:r>
          </a:p>
          <a:p>
            <a:pPr lvl="1">
              <a:lnSpc>
                <a:spcPct val="80000"/>
              </a:lnSpc>
              <a:tabLst>
                <a:tab pos="457200" algn="l"/>
              </a:tabLst>
            </a:pPr>
            <a:endParaRPr lang="en-US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 marL="914400" lvl="1" indent="-457200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80305A-65F0-D7B4-BC8D-5CA6957D5A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68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5DE96-55D5-CDFD-3F2A-1E5E0FACC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3A8FD7-0F8F-C528-6A32-E99D9C7E8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4D9A4A-A0AB-BE1F-5B6F-E48E7005E2BA}"/>
              </a:ext>
            </a:extLst>
          </p:cNvPr>
          <p:cNvSpPr txBox="1"/>
          <p:nvPr/>
        </p:nvSpPr>
        <p:spPr>
          <a:xfrm>
            <a:off x="525965" y="150736"/>
            <a:ext cx="10084120" cy="6475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4000" b="1" dirty="0">
                <a:ea typeface="Times New Roman" charset="0"/>
                <a:cs typeface="Times New Roman" charset="0"/>
              </a:rPr>
              <a:t>CIF Commission for Strategic Priorities</a:t>
            </a:r>
          </a:p>
          <a:p>
            <a:pPr lvl="1">
              <a:lnSpc>
                <a:spcPct val="80000"/>
              </a:lnSpc>
              <a:tabLst>
                <a:tab pos="457200" algn="l"/>
              </a:tabLst>
            </a:pPr>
            <a:endParaRPr lang="en-US" sz="2800" b="1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Championship Events/Competitive Equity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0" i="0" dirty="0">
                <a:effectLst/>
              </a:rPr>
              <a:t>Pre-Playoff Zoom meeting for all teams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0" i="0" dirty="0">
                <a:effectLst/>
              </a:rPr>
              <a:t>GameDay Manual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0" i="0" dirty="0">
                <a:effectLst/>
              </a:rPr>
              <a:t>Visiting Team Game Operations Information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0" i="0" dirty="0">
                <a:effectLst/>
              </a:rPr>
              <a:t>Sportsmanship PA Announcement</a:t>
            </a:r>
          </a:p>
          <a:p>
            <a:pPr lvl="1">
              <a:lnSpc>
                <a:spcPct val="80000"/>
              </a:lnSpc>
              <a:tabLst>
                <a:tab pos="457200" algn="l"/>
              </a:tabLst>
            </a:pPr>
            <a:endParaRPr lang="en-US" sz="2800" b="0" i="0" dirty="0">
              <a:effectLst/>
            </a:endParaRP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0" i="0" dirty="0">
                <a:effectLst/>
              </a:rPr>
              <a:t>Sections design their playoffs to meet the needs of their member schools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0" i="0" dirty="0">
                <a:effectLst/>
              </a:rPr>
              <a:t>Sections rank, in order of strength, their qualified teams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0" i="0" dirty="0">
                <a:effectLst/>
              </a:rPr>
              <a:t>State ranks all qualified teams in order of strength</a:t>
            </a:r>
          </a:p>
          <a:p>
            <a:pPr marL="1257300" lvl="2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600" b="0" i="0" dirty="0">
                <a:effectLst/>
              </a:rPr>
              <a:t>Rankings: Win/loss percentage; Strength of schedule; History</a:t>
            </a:r>
          </a:p>
          <a:p>
            <a:pPr lvl="1">
              <a:lnSpc>
                <a:spcPct val="80000"/>
              </a:lnSpc>
              <a:tabLst>
                <a:tab pos="457200" algn="l"/>
              </a:tabLst>
            </a:pPr>
            <a:endParaRPr lang="en-US" sz="2800" b="0" i="0" dirty="0">
              <a:effectLst/>
            </a:endParaRP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800" b="0" i="0" dirty="0">
              <a:effectLst/>
            </a:endParaRPr>
          </a:p>
          <a:p>
            <a:pPr lvl="2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77FF82-018A-0E72-0DA4-649A816187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407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EAC1A-70A1-B165-62F0-89E091EDA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752C02-A81A-2636-43C3-0BAEB59A3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8C93F9-B93E-091C-7932-F5908BC9C0EC}"/>
              </a:ext>
            </a:extLst>
          </p:cNvPr>
          <p:cNvSpPr txBox="1"/>
          <p:nvPr/>
        </p:nvSpPr>
        <p:spPr>
          <a:xfrm>
            <a:off x="525965" y="150736"/>
            <a:ext cx="1008412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4000" b="1" dirty="0">
                <a:ea typeface="Times New Roman" charset="0"/>
                <a:cs typeface="Times New Roman" charset="0"/>
              </a:rPr>
              <a:t>CIF Commission for Strategic Priorities</a:t>
            </a:r>
          </a:p>
          <a:p>
            <a:pPr algn="ctr" defTabSz="457200"/>
            <a:endParaRPr lang="en-US" sz="2800" b="1" dirty="0">
              <a:ea typeface="Times New Roman" charset="0"/>
              <a:cs typeface="Times New Roman" charset="0"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Transfer Eligibility/Appeals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First Time Transfer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kern="100" dirty="0">
                <a:ea typeface="Aptos" panose="020B0004020202020204" pitchFamily="34" charset="0"/>
                <a:cs typeface="Times New Roman" panose="02020603050405020304" pitchFamily="18" charset="0"/>
              </a:rPr>
              <a:t>Transferring after first move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Changes to the Sit Out Period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kern="100" dirty="0">
                <a:ea typeface="Aptos" panose="020B0004020202020204" pitchFamily="34" charset="0"/>
                <a:cs typeface="Times New Roman" panose="02020603050405020304" pitchFamily="18" charset="0"/>
              </a:rPr>
              <a:t>Meeting with schools with multiple transfers</a:t>
            </a:r>
            <a:endParaRPr lang="en-US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80000"/>
              </a:lnSpc>
              <a:tabLst>
                <a:tab pos="457200" algn="l"/>
              </a:tabLst>
            </a:pPr>
            <a:endParaRPr lang="en-US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tabLst>
                <a:tab pos="457200" algn="l"/>
              </a:tabLst>
            </a:pPr>
            <a:endParaRPr lang="en-US" sz="2800" b="1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2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08A452-67A5-6829-7224-F68FFF1E90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16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48E97-F1E3-547D-06AE-A078A2654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D8E6F7-9B7B-2875-5708-8C58247E2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8D8396-2B24-D0A3-D92E-FDCED6CA2C87}"/>
              </a:ext>
            </a:extLst>
          </p:cNvPr>
          <p:cNvSpPr txBox="1"/>
          <p:nvPr/>
        </p:nvSpPr>
        <p:spPr>
          <a:xfrm>
            <a:off x="525965" y="150736"/>
            <a:ext cx="10084120" cy="5182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4000" b="1" dirty="0">
                <a:ea typeface="Times New Roman" charset="0"/>
                <a:cs typeface="Times New Roman" charset="0"/>
              </a:rPr>
              <a:t>CIF Leadership Initiative</a:t>
            </a:r>
          </a:p>
          <a:p>
            <a:pPr algn="ctr" defTabSz="457200"/>
            <a:r>
              <a:rPr lang="en-US" sz="4000" b="1" dirty="0"/>
              <a:t>Resources for Schools and School Districts</a:t>
            </a:r>
          </a:p>
          <a:p>
            <a:pPr algn="ctr" defTabSz="457200"/>
            <a:endParaRPr lang="en-US" sz="4000" b="1" dirty="0">
              <a:latin typeface="Times New Roman" charset="0"/>
              <a:cs typeface="Times New Roman" charset="0"/>
            </a:endParaRPr>
          </a:p>
          <a:p>
            <a:pPr algn="ctr" defTabSz="457200"/>
            <a:r>
              <a:rPr lang="en-US" sz="2800" dirty="0">
                <a:cs typeface="Times New Roman" charset="0"/>
              </a:rPr>
              <a:t>https://</a:t>
            </a:r>
            <a:r>
              <a:rPr lang="en-US" sz="2800" dirty="0" err="1">
                <a:cs typeface="Times New Roman" charset="0"/>
              </a:rPr>
              <a:t>cifstate.org</a:t>
            </a:r>
            <a:r>
              <a:rPr lang="en-US" sz="2800" dirty="0">
                <a:cs typeface="Times New Roman" charset="0"/>
              </a:rPr>
              <a:t>/governance/leadership/index</a:t>
            </a: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093C4A-17E5-2576-49B9-6A78943239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81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A33CE-ADAE-988D-C7E1-4130EEF08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819C42-CAB3-584A-7575-DA3CA1D27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8CF436-3B59-EB81-41F7-28CBC322AF77}"/>
              </a:ext>
            </a:extLst>
          </p:cNvPr>
          <p:cNvSpPr txBox="1"/>
          <p:nvPr/>
        </p:nvSpPr>
        <p:spPr>
          <a:xfrm>
            <a:off x="525965" y="150736"/>
            <a:ext cx="1008412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4000" b="1" dirty="0">
                <a:ea typeface="Times New Roman" charset="0"/>
                <a:cs typeface="Times New Roman" charset="0"/>
              </a:rPr>
              <a:t> </a:t>
            </a:r>
            <a:endParaRPr lang="en-US" sz="4000" b="1" dirty="0"/>
          </a:p>
          <a:p>
            <a:pPr algn="ctr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/>
          </a:p>
          <a:p>
            <a:pPr lvl="1" algn="ctr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 marL="914400" lvl="1" indent="-457200" algn="ctr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8B309F-F2E1-6D86-37C8-D02EB5749D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  <p:pic>
        <p:nvPicPr>
          <p:cNvPr id="6" name="Picture 5" descr="A screenshot of a web page&#10;&#10;Description automatically generated">
            <a:extLst>
              <a:ext uri="{FF2B5EF4-FFF2-40B4-BE49-F238E27FC236}">
                <a16:creationId xmlns:a16="http://schemas.microsoft.com/office/drawing/2014/main" id="{4CA0D05F-BA9A-6FE7-569A-C0389934F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355" y="0"/>
            <a:ext cx="57612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16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EB268-0FBC-C1CE-EBE5-2B6C60E77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9B8D96-D3D5-7C24-1C89-093287FFA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107CAD-48AD-5415-D062-F735B07DA40E}"/>
              </a:ext>
            </a:extLst>
          </p:cNvPr>
          <p:cNvSpPr txBox="1"/>
          <p:nvPr/>
        </p:nvSpPr>
        <p:spPr>
          <a:xfrm>
            <a:off x="525965" y="150736"/>
            <a:ext cx="1008412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4000" b="1" dirty="0">
                <a:ea typeface="Times New Roman" charset="0"/>
                <a:cs typeface="Times New Roman" charset="0"/>
              </a:rPr>
              <a:t> </a:t>
            </a:r>
            <a:endParaRPr lang="en-US" sz="4000" b="1" dirty="0"/>
          </a:p>
          <a:p>
            <a:pPr algn="ctr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/>
          </a:p>
          <a:p>
            <a:pPr lvl="1" algn="ctr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 marL="914400" lvl="1" indent="-457200" algn="ctr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5C0FB2-7980-492E-A34B-4D47739C68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  <p:pic>
        <p:nvPicPr>
          <p:cNvPr id="6" name="Picture 5" descr="A screenshot of a web page&#10;&#10;Description automatically generated">
            <a:extLst>
              <a:ext uri="{FF2B5EF4-FFF2-40B4-BE49-F238E27FC236}">
                <a16:creationId xmlns:a16="http://schemas.microsoft.com/office/drawing/2014/main" id="{ED8148DC-4E61-0709-E845-ACE2E53476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357" y="0"/>
            <a:ext cx="5801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21150-2FAF-47FF-55DE-125E82582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BB3909-6D94-96F7-0CBD-3B2F395D8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3FBCA8-6FFA-3358-D4BC-BE213979FD17}"/>
              </a:ext>
            </a:extLst>
          </p:cNvPr>
          <p:cNvSpPr txBox="1"/>
          <p:nvPr/>
        </p:nvSpPr>
        <p:spPr>
          <a:xfrm>
            <a:off x="525965" y="150736"/>
            <a:ext cx="1008412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4000" b="1" dirty="0">
                <a:ea typeface="Times New Roman" charset="0"/>
                <a:cs typeface="Times New Roman" charset="0"/>
              </a:rPr>
              <a:t> </a:t>
            </a:r>
            <a:endParaRPr lang="en-US" sz="4000" b="1" dirty="0"/>
          </a:p>
          <a:p>
            <a:pPr algn="ctr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/>
          </a:p>
          <a:p>
            <a:pPr lvl="1" algn="ctr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 marL="914400" lvl="1" indent="-457200" algn="ctr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52DFF4-6F9D-5D0C-8532-804F958A63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  <p:pic>
        <p:nvPicPr>
          <p:cNvPr id="6" name="Picture 5" descr="A screenshot of a web page&#10;&#10;Description automatically generated">
            <a:extLst>
              <a:ext uri="{FF2B5EF4-FFF2-40B4-BE49-F238E27FC236}">
                <a16:creationId xmlns:a16="http://schemas.microsoft.com/office/drawing/2014/main" id="{883527BE-2D9F-6D04-3C15-D8BB2AF31B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003" y="0"/>
            <a:ext cx="57859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498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1E6EA-D117-236E-D10A-DD392327E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9BEDDB-B486-CA94-1838-AE0A69370B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9AF7A5-B5E9-CD71-14D7-FBCEA91C51B1}"/>
              </a:ext>
            </a:extLst>
          </p:cNvPr>
          <p:cNvSpPr txBox="1"/>
          <p:nvPr/>
        </p:nvSpPr>
        <p:spPr>
          <a:xfrm>
            <a:off x="525965" y="150736"/>
            <a:ext cx="1008412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4000" b="1" dirty="0">
                <a:ea typeface="Times New Roman" charset="0"/>
                <a:cs typeface="Times New Roman" charset="0"/>
              </a:rPr>
              <a:t> </a:t>
            </a:r>
            <a:endParaRPr lang="en-US" sz="4000" b="1" dirty="0"/>
          </a:p>
          <a:p>
            <a:pPr algn="ctr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/>
          </a:p>
          <a:p>
            <a:pPr lvl="1" algn="ctr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 marL="914400" lvl="1" indent="-457200" algn="ctr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688E71-3F6E-D540-7484-F2B1B53240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  <p:pic>
        <p:nvPicPr>
          <p:cNvPr id="6" name="Picture 5" descr="A screenshot of a website&#10;&#10;Description automatically generated">
            <a:extLst>
              <a:ext uri="{FF2B5EF4-FFF2-40B4-BE49-F238E27FC236}">
                <a16:creationId xmlns:a16="http://schemas.microsoft.com/office/drawing/2014/main" id="{F67597B9-F2C0-AF4F-66BB-47BD9F9DE0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8903" y="0"/>
            <a:ext cx="57941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288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D4BB-7294-8C85-48B2-3EC1CDFD1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D56DBA-A147-F6C4-29BE-CC305373D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408CD0-BBB6-1957-5062-66B24186A4DE}"/>
              </a:ext>
            </a:extLst>
          </p:cNvPr>
          <p:cNvSpPr txBox="1"/>
          <p:nvPr/>
        </p:nvSpPr>
        <p:spPr>
          <a:xfrm>
            <a:off x="525965" y="150736"/>
            <a:ext cx="1008412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endParaRPr lang="en-US" sz="4000" b="1" dirty="0"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4000" b="1" dirty="0">
                <a:ea typeface="Times New Roman" charset="0"/>
                <a:cs typeface="Times New Roman" charset="0"/>
              </a:rPr>
              <a:t> </a:t>
            </a:r>
            <a:endParaRPr lang="en-US" sz="4000" b="1" dirty="0"/>
          </a:p>
          <a:p>
            <a:pPr algn="ctr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/>
          </a:p>
          <a:p>
            <a:pPr lvl="1" algn="ctr"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 marL="914400" lvl="1" indent="-457200" algn="ctr">
              <a:lnSpc>
                <a:spcPct val="80000"/>
              </a:lnSpc>
              <a:buClr>
                <a:schemeClr val="lt1"/>
              </a:buClr>
              <a:buSzPts val="2590"/>
              <a:buFont typeface="Arial" panose="020B0604020202020204" pitchFamily="34" charset="0"/>
              <a:buChar char="•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  <a:p>
            <a:pPr>
              <a:lnSpc>
                <a:spcPct val="80000"/>
              </a:lnSpc>
              <a:buClr>
                <a:schemeClr val="lt1"/>
              </a:buClr>
              <a:buSzPts val="2590"/>
            </a:pPr>
            <a:endParaRPr lang="en-US" sz="2800" dirty="0">
              <a:latin typeface="Times New Roman" charset="0"/>
              <a:cs typeface="Times New Roman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4437A7-E86F-85FE-B42B-F897FC12D5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  <p:pic>
        <p:nvPicPr>
          <p:cNvPr id="6" name="Picture 5" descr="A document with text and images&#10;&#10;Description automatically generated">
            <a:extLst>
              <a:ext uri="{FF2B5EF4-FFF2-40B4-BE49-F238E27FC236}">
                <a16:creationId xmlns:a16="http://schemas.microsoft.com/office/drawing/2014/main" id="{FFDA889A-CDCA-49E1-0B59-AEC5424B23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6578" y="0"/>
            <a:ext cx="5238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0143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3FE02-645A-6F2B-8E83-DBE4C5FC2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1AFF4B-A37A-7C20-0B3B-ADCA205C70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3581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0282BC-6952-D4F9-EFEF-774BB6CEFED3}"/>
              </a:ext>
            </a:extLst>
          </p:cNvPr>
          <p:cNvSpPr txBox="1"/>
          <p:nvPr/>
        </p:nvSpPr>
        <p:spPr>
          <a:xfrm>
            <a:off x="525965" y="150736"/>
            <a:ext cx="1008412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4400" b="1" dirty="0">
                <a:ea typeface="Times New Roman" charset="0"/>
                <a:cs typeface="Times New Roman" charset="0"/>
              </a:rPr>
              <a:t>       CIF Unified/Paralympic Sports</a:t>
            </a:r>
          </a:p>
          <a:p>
            <a:pPr algn="ctr" defTabSz="457200"/>
            <a:endParaRPr lang="en-US" sz="4400" b="1" dirty="0">
              <a:effectLst/>
              <a:cs typeface="Times New Roman" charset="0"/>
            </a:endParaRPr>
          </a:p>
          <a:p>
            <a:pPr algn="ctr" defTabSz="457200"/>
            <a:endParaRPr lang="en-US" sz="4400" b="1" dirty="0">
              <a:cs typeface="Times New Roman" charset="0"/>
            </a:endParaRPr>
          </a:p>
          <a:p>
            <a:pPr algn="ctr" defTabSz="457200"/>
            <a:endParaRPr lang="en-US" sz="4400" dirty="0">
              <a:effectLst/>
            </a:endParaRPr>
          </a:p>
          <a:p>
            <a:pPr algn="ctr"/>
            <a:endParaRPr lang="en-US" sz="3600" b="1" dirty="0">
              <a:latin typeface="Garamond" panose="02020404030301010803" pitchFamily="18" charset="0"/>
              <a:ea typeface="Times New Roman" charset="0"/>
              <a:cs typeface="Times New Roman" charset="0"/>
            </a:endParaRPr>
          </a:p>
          <a:p>
            <a:pPr algn="ctr" defTabSz="457200"/>
            <a:endParaRPr lang="en-US" sz="28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83AA92-6583-3679-7168-A9E3AD2F9B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  <p:pic>
        <p:nvPicPr>
          <p:cNvPr id="3" name="2_minute_-_cif_unified_athletes (240p)">
            <a:hlinkClick r:id="" action="ppaction://media"/>
            <a:extLst>
              <a:ext uri="{FF2B5EF4-FFF2-40B4-BE49-F238E27FC236}">
                <a16:creationId xmlns:a16="http://schemas.microsoft.com/office/drawing/2014/main" id="{7A2CECEB-BE5A-1F90-4B79-0A90BFAF85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10625" y="1499717"/>
            <a:ext cx="8115300" cy="457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37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9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0689" y="127587"/>
            <a:ext cx="1008412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57200"/>
            <a:endParaRPr lang="en-US" b="1" dirty="0">
              <a:solidFill>
                <a:srgbClr val="FFC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3600" b="1" dirty="0">
                <a:latin typeface="Garamond" panose="02020404030301010803" pitchFamily="18" charset="0"/>
                <a:ea typeface="Times New Roman" charset="0"/>
                <a:cs typeface="Times New Roman" charset="0"/>
              </a:rPr>
              <a:t>How Can we Help?</a:t>
            </a:r>
          </a:p>
          <a:p>
            <a:pPr algn="ctr" defTabSz="457200"/>
            <a:endParaRPr lang="en-US" sz="3600" b="1" dirty="0">
              <a:latin typeface="Garamond" panose="02020404030301010803" pitchFamily="18" charset="0"/>
              <a:ea typeface="Times New Roman" charset="0"/>
              <a:cs typeface="Times New Roman" charset="0"/>
            </a:endParaRPr>
          </a:p>
          <a:p>
            <a:pPr algn="ctr" defTabSz="457200"/>
            <a:endParaRPr lang="en-US" sz="3600" b="1" dirty="0">
              <a:latin typeface="Garamond" panose="02020404030301010803" pitchFamily="18" charset="0"/>
              <a:ea typeface="Times New Roman" charset="0"/>
              <a:cs typeface="Times New Roman" charset="0"/>
            </a:endParaRPr>
          </a:p>
          <a:p>
            <a:pPr algn="ctr" defTabSz="457200"/>
            <a:endParaRPr lang="en-US" sz="3600" b="1" dirty="0">
              <a:latin typeface="Garamond" panose="02020404030301010803" pitchFamily="18" charset="0"/>
              <a:ea typeface="Times New Roman" charset="0"/>
              <a:cs typeface="Times New Roman" charset="0"/>
            </a:endParaRPr>
          </a:p>
          <a:p>
            <a:pPr algn="ctr" defTabSz="457200"/>
            <a:r>
              <a:rPr lang="en-US" sz="3600" b="1" dirty="0">
                <a:latin typeface="Garamond" panose="02020404030301010803" pitchFamily="18" charset="0"/>
                <a:ea typeface="Times New Roman" charset="0"/>
                <a:cs typeface="Times New Roman" charset="0"/>
              </a:rPr>
              <a:t>www.cifstate.org</a:t>
            </a:r>
          </a:p>
          <a:p>
            <a:pPr algn="ctr" defTabSz="457200"/>
            <a:endParaRPr lang="en-US" sz="3600" b="1" dirty="0">
              <a:latin typeface="Garamond" panose="02020404030301010803" pitchFamily="18" charset="0"/>
              <a:ea typeface="Times New Roman" charset="0"/>
              <a:cs typeface="Times New Roman" charset="0"/>
            </a:endParaRPr>
          </a:p>
          <a:p>
            <a:pPr defTabSz="457200"/>
            <a:endParaRPr lang="en-US" sz="2800" b="1" dirty="0">
              <a:latin typeface="Garamond" panose="02020404030301010803" pitchFamily="18" charset="0"/>
              <a:ea typeface="Times New Roman" charset="0"/>
              <a:cs typeface="Times New Roman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081" y="5597592"/>
            <a:ext cx="1142231" cy="11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82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3529</TotalTime>
  <Words>807</Words>
  <Application>Microsoft Macintosh PowerPoint</Application>
  <PresentationFormat>Widescreen</PresentationFormat>
  <Paragraphs>247</Paragraphs>
  <Slides>26</Slides>
  <Notes>26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Aptos</vt:lpstr>
      <vt:lpstr>Arial</vt:lpstr>
      <vt:lpstr>Calibri</vt:lpstr>
      <vt:lpstr>Calibri Light</vt:lpstr>
      <vt:lpstr>Garamond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CIF  Federated Council</dc:title>
  <dc:creator>Microsoft Office User</dc:creator>
  <cp:lastModifiedBy>Ron Nocetti</cp:lastModifiedBy>
  <cp:revision>127</cp:revision>
  <cp:lastPrinted>2023-02-27T17:36:53Z</cp:lastPrinted>
  <dcterms:created xsi:type="dcterms:W3CDTF">2018-05-03T18:19:45Z</dcterms:created>
  <dcterms:modified xsi:type="dcterms:W3CDTF">2025-03-26T21:21:20Z</dcterms:modified>
</cp:coreProperties>
</file>